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/dY5VeGI2l+/h+BvCSfWmrMry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C8617B-1A80-4D4D-8988-656DD94A4113}">
  <a:tblStyle styleId="{82C8617B-1A80-4D4D-8988-656DD94A41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9691FF-ECA4-4B8D-ACB9-CCA4831C7A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2-4409-9209-989BD3798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3887887"/>
        <c:axId val="903883727"/>
        <c:axId val="0"/>
      </c:bar3DChart>
      <c:catAx>
        <c:axId val="9038878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3727"/>
        <c:crosses val="autoZero"/>
        <c:auto val="1"/>
        <c:lblAlgn val="ctr"/>
        <c:lblOffset val="100"/>
        <c:noMultiLvlLbl val="0"/>
      </c:catAx>
      <c:valAx>
        <c:axId val="903883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Quantity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0-4769-BB6E-09DCA829C2AF}"/>
              </c:ext>
            </c:extLst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0-4769-BB6E-09DCA829C2AF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50-4769-BB6E-09DCA829C2A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50-4769-BB6E-09DCA829C2AF}"/>
              </c:ext>
            </c:extLst>
          </c:dPt>
          <c:dPt>
            <c:idx val="4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50-4769-BB6E-09DCA829C2AF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50-4769-BB6E-09DCA829C2AF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50-4769-BB6E-09DCA829C2AF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50-4769-BB6E-09DCA829C2AF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50-4769-BB6E-09DCA829C2AF}"/>
              </c:ext>
            </c:extLst>
          </c:dPt>
          <c:dPt>
            <c:idx val="9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50-4769-BB6E-09DCA829C2AF}"/>
              </c:ext>
            </c:extLst>
          </c:dPt>
          <c:dPt>
            <c:idx val="1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750-4769-BB6E-09DCA829C2AF}"/>
              </c:ext>
            </c:extLst>
          </c:dPt>
          <c:dPt>
            <c:idx val="11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750-4769-BB6E-09DCA829C2AF}"/>
              </c:ext>
            </c:extLst>
          </c:dPt>
          <c:dPt>
            <c:idx val="1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750-4769-BB6E-09DCA829C2AF}"/>
              </c:ext>
            </c:extLst>
          </c:dPt>
          <c:dPt>
            <c:idx val="13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750-4769-BB6E-09DCA829C2AF}"/>
              </c:ext>
            </c:extLst>
          </c:dPt>
          <c:dPt>
            <c:idx val="1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750-4769-BB6E-09DCA829C2AF}"/>
              </c:ext>
            </c:extLst>
          </c:dPt>
          <c:dPt>
            <c:idx val="15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750-4769-BB6E-09DCA829C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Sheet2!$A$2:$A$17</c:f>
              <c:strCache>
                <c:ptCount val="16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  <c:pt idx="15">
                  <c:v>all other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  <c:pt idx="15">
                  <c:v>36913915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750-4769-BB6E-09DCA829C2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ae6dd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gb0ae6dd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967 rows So decide to narrow it down </a:t>
            </a:r>
            <a:endParaRPr/>
          </a:p>
        </p:txBody>
      </p:sp>
      <p:sp>
        <p:nvSpPr>
          <p:cNvPr id="332" name="Google Shape;3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Sub-table top15</a:t>
            </a:r>
            <a:endParaRPr/>
          </a:p>
        </p:txBody>
      </p:sp>
      <p:sp>
        <p:nvSpPr>
          <p:cNvPr id="345" name="Google Shape;3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3-D Clustered Bar without all other</a:t>
            </a:r>
            <a:endParaRPr/>
          </a:p>
        </p:txBody>
      </p:sp>
      <p:sp>
        <p:nvSpPr>
          <p:cNvPr id="374" name="Google Shape;3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ae6dd08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ae6dd089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b0ae6dd089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ae6dd08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b0ae6dd08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ae6dd089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b0ae6dd08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ae6dd089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b0ae6dd08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ae6dd089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b0ae6dd089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b="0" i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“Market Share: The Most Important Metric for Business Success”, Buxton, </a:t>
            </a:r>
            <a:r>
              <a:rPr lang="en-US"/>
              <a:t>https://www.buxtonco.com/blog/market-share-the-most-important-metric-for-business-success#:~:text=Because%20market%20share%20is%20a,market%20potential%20and%20market%20opportunity.</a:t>
            </a:r>
            <a:endParaRPr/>
          </a:p>
        </p:txBody>
      </p:sp>
      <p:sp>
        <p:nvSpPr>
          <p:cNvPr id="244" name="Google Shape;24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af8e8c81_0_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b0af8e8c81_0_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b0af8e8c81_0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mpany/newsroom/us-painkiller-restriction-linked-to-significant-increase-in-illicit-online-drug-trad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ugabuse.gov/drug-topics/trends-statistics/overdose-death-rat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pain-pills-in-the-us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eksUIX/CIS5200-team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0ae6dd089_1_0"/>
          <p:cNvSpPr txBox="1">
            <a:spLocks noGrp="1"/>
          </p:cNvSpPr>
          <p:nvPr>
            <p:ph type="ctrTitle"/>
          </p:nvPr>
        </p:nvSpPr>
        <p:spPr>
          <a:xfrm>
            <a:off x="2800125" y="2480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INTRODUCTION</a:t>
            </a:r>
            <a:endParaRPr/>
          </a:p>
        </p:txBody>
      </p:sp>
      <p:pic>
        <p:nvPicPr>
          <p:cNvPr id="93" name="Google Shape;93;gb0ae6dd0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" y="3431513"/>
            <a:ext cx="48768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b0ae6dd0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75" y="2928175"/>
            <a:ext cx="4149625" cy="3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b0ae6dd08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226" y="3650175"/>
            <a:ext cx="2776775" cy="20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6" name="Google Shape;306;p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4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products</a:t>
            </a:r>
            <a:endParaRPr/>
          </a:p>
        </p:txBody>
      </p:sp>
      <p:sp>
        <p:nvSpPr>
          <p:cNvPr id="328" name="Google Shape;328;p4"/>
          <p:cNvSpPr txBox="1">
            <a:spLocks noGrp="1"/>
          </p:cNvSpPr>
          <p:nvPr>
            <p:ph type="body" idx="1"/>
          </p:nvPr>
        </p:nvSpPr>
        <p:spPr>
          <a:xfrm>
            <a:off x="3352801" y="2515236"/>
            <a:ext cx="7391399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table if not exists ms_product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stored as textfile location '/user/jliu2/Painpill/productms'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select product_name, sum(quantity) as quantity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 painpilldata group by product_name order by quantity desc;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"/>
          <p:cNvSpPr/>
          <p:nvPr/>
        </p:nvSpPr>
        <p:spPr>
          <a:xfrm rot="10800000">
            <a:off x="0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"/>
          <p:cNvSpPr/>
          <p:nvPr/>
        </p:nvSpPr>
        <p:spPr>
          <a:xfrm rot="2700000">
            <a:off x="10739327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5" descr="A picture containing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9" r="1" b="2565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8" name="Google Shape;348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Top15 Products</a:t>
            </a:r>
            <a:endParaRPr/>
          </a:p>
        </p:txBody>
      </p:sp>
      <p:sp>
        <p:nvSpPr>
          <p:cNvPr id="370" name="Google Shape;370;p6"/>
          <p:cNvSpPr txBox="1">
            <a:spLocks noGrp="1"/>
          </p:cNvSpPr>
          <p:nvPr>
            <p:ph type="body" idx="1"/>
          </p:nvPr>
        </p:nvSpPr>
        <p:spPr>
          <a:xfrm>
            <a:off x="3429001" y="2454716"/>
            <a:ext cx="80957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create table if not exists top15msp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row format delimited fields terminated by '\t'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stored as textfile location '/user/jliu2/Painpill/top15ms'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with top15 as (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product_name, quantity from ms_product order by quantity desc limit 15)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* from top15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union all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"all other" as product_name, sum(quantity) as quantity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from ms_product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where product_name not in (select product_name from top15)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7" name="Google Shape;377;p7"/>
          <p:cNvGraphicFramePr/>
          <p:nvPr/>
        </p:nvGraphicFramePr>
        <p:xfrm>
          <a:off x="317500" y="317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{82C8617B-1A80-4D4D-8988-656DD94A4113}</a:tableStyleId>
              </a:tblPr>
              <a:tblGrid>
                <a:gridCol w="449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Product Name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Quantity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HCL/ACETAMINOPHEN 5MG/325M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5482988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BIT. 10MG/ACETAMINOPHEN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3726823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BIT/ACETAMINOPHEN 5MG/50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2714692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HYDROCHLORIDE TABLETS 5MG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2414112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OXYCODONE.HCL/APAP 10MG/325MG TABS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2029077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ENDOCET - 10MG OXYCODONE.HCL/325MG 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1974435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7.5MG/500MG US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1848954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HYDROCHLORIDE 30MG TABLET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1844479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HYDROCODONE.BIT./ACET.,10MG &amp; 325MG/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1835527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OXYCODONE HCL/ACETAMINOPHEN 10MG/325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1685845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10MG/325MG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1659450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 5MG/ACETAMINOPHEN 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1556335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HYDROCODO.BIT/APAP 7.5MG/750MG USP 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1337008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BIT/ACETA 10MG/500MG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1271536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HYDROCODONE BIT. &amp; APAP 5MG/500MG TA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1087366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all other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36913915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378" name="Google Shape;378;p7"/>
          <p:cNvGraphicFramePr/>
          <p:nvPr/>
        </p:nvGraphicFramePr>
        <p:xfrm>
          <a:off x="6134100" y="317500"/>
          <a:ext cx="5727700" cy="619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15 Painpill Product Market Share</a:t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8"/>
          <p:cNvGraphicFramePr/>
          <p:nvPr/>
        </p:nvGraphicFramePr>
        <p:xfrm>
          <a:off x="838200" y="1926266"/>
          <a:ext cx="10515600" cy="435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Pain pills</a:t>
            </a:r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Sales volume by state over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Analysis: sales breakdown by state / year</a:t>
            </a:r>
            <a:endParaRPr/>
          </a:p>
        </p:txBody>
      </p:sp>
      <p:sp>
        <p:nvSpPr>
          <p:cNvPr id="399" name="Google Shape;39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0" i="0">
                <a:latin typeface="Arial"/>
                <a:ea typeface="Arial"/>
                <a:cs typeface="Arial"/>
                <a:sym typeface="Arial"/>
              </a:rPr>
              <a:t>Overdose death rates have quadrupled in the US since 1999, and 40% of all deaths involve prescription opioids*, which are primarily used for pain relief.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0" i="0">
                <a:latin typeface="Arial"/>
                <a:ea typeface="Arial"/>
                <a:cs typeface="Arial"/>
                <a:sym typeface="Arial"/>
              </a:rPr>
              <a:t>Although the legitimate supply of opioids may have decreased, overall consumption will remain unchanged if users decide to source them from illicit markets.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https://www.bmj.com/company/newsroom/us-painkiller-restriction-linked-to-significant-increase-in-illicit-online-drug-trading/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3500" y="2637472"/>
            <a:ext cx="9525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5083728" y="3875714"/>
            <a:ext cx="3112316" cy="2290194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38200" y="1701769"/>
            <a:ext cx="10515600" cy="6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2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https://www.drugabuse.gov/drug-topics/trends-statistics/overdose-death-rates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838200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examine growth in prescription sales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Filter out unnecessary columns from 40+ columns down to 4 in an intermedaite table drugs_year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Create a table grouped by year and reporter state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Download data as CSV and open in excel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Format time column, save as xlsx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Insert 3D map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Location: state, Height: quantity(sum/average), Category: drug name, Time: full date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129" y="120650"/>
            <a:ext cx="10571741" cy="66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/>
          <p:nvPr/>
        </p:nvSpPr>
        <p:spPr>
          <a:xfrm>
            <a:off x="1018670" y="1206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(sum)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ae6dd089_1_7"/>
          <p:cNvSpPr txBox="1">
            <a:spLocks noGrp="1"/>
          </p:cNvSpPr>
          <p:nvPr>
            <p:ph type="ctrTitle"/>
          </p:nvPr>
        </p:nvSpPr>
        <p:spPr>
          <a:xfrm>
            <a:off x="1524000" y="1122369"/>
            <a:ext cx="9144000" cy="1215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  <a:r>
              <a:rPr lang="pl-PL" dirty="0"/>
              <a:t> #5</a:t>
            </a:r>
            <a:r>
              <a:rPr lang="en-US" dirty="0"/>
              <a:t> Members</a:t>
            </a:r>
            <a:endParaRPr dirty="0"/>
          </a:p>
        </p:txBody>
      </p:sp>
      <p:sp>
        <p:nvSpPr>
          <p:cNvPr id="102" name="Google Shape;102;gb0ae6dd089_1_7"/>
          <p:cNvSpPr txBox="1">
            <a:spLocks noGrp="1"/>
          </p:cNvSpPr>
          <p:nvPr>
            <p:ph type="subTitle" idx="1"/>
          </p:nvPr>
        </p:nvSpPr>
        <p:spPr>
          <a:xfrm>
            <a:off x="1524000" y="2601158"/>
            <a:ext cx="9144000" cy="270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-US" b="1" dirty="0"/>
              <a:t>ntroduction/Background: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Siying Chen</a:t>
            </a:r>
            <a:endParaRPr sz="26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Query 1:</a:t>
            </a:r>
            <a:r>
              <a:rPr lang="en-US" sz="2600" dirty="0"/>
              <a:t> </a:t>
            </a:r>
            <a:r>
              <a:rPr lang="en-US" sz="2600" dirty="0" err="1">
                <a:latin typeface="Times New Roman"/>
                <a:ea typeface="Times New Roman"/>
                <a:cs typeface="Times New Roman"/>
                <a:sym typeface="Times New Roman"/>
              </a:rPr>
              <a:t>Jinhui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 Liu</a:t>
            </a:r>
            <a:endParaRPr sz="26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Query 2:</a:t>
            </a:r>
            <a:r>
              <a:rPr lang="en-US" dirty="0"/>
              <a:t>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Aleksander Sekowski</a:t>
            </a:r>
            <a:endParaRPr sz="26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Query 3: </a:t>
            </a:r>
            <a:r>
              <a:rPr lang="en-US" dirty="0"/>
              <a:t>Adrian Marroquin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Query 4:</a:t>
            </a:r>
            <a:r>
              <a:rPr lang="en-US" dirty="0"/>
              <a:t>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Fereshteh </a:t>
            </a:r>
            <a:r>
              <a:rPr lang="en-US" sz="2600" dirty="0" err="1">
                <a:latin typeface="Times New Roman"/>
                <a:ea typeface="Times New Roman"/>
                <a:cs typeface="Times New Roman"/>
                <a:sym typeface="Times New Roman"/>
              </a:rPr>
              <a:t>Mamaghani</a:t>
            </a:r>
            <a:endParaRPr sz="26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01600"/>
            <a:ext cx="10655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 txBox="1">
            <a:spLocks noGrp="1"/>
          </p:cNvSpPr>
          <p:nvPr>
            <p:ph type="title"/>
          </p:nvPr>
        </p:nvSpPr>
        <p:spPr>
          <a:xfrm>
            <a:off x="1028700" y="390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(average)</a:t>
            </a:r>
            <a:br>
              <a:rPr lang="en-US"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pic>
        <p:nvPicPr>
          <p:cNvPr id="432" name="Google Shape;43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159" y="3725250"/>
            <a:ext cx="1945692" cy="1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body" idx="1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body" idx="3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440" name="Google Shape;440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id="449" name="Google Shape;449;p30" descr="State of California CA outline laptop cup decal SVG Digital 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Code (1)</a:t>
            </a:r>
            <a:endParaRPr sz="3959"/>
          </a:p>
        </p:txBody>
      </p:sp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463" name="Google Shape;463;p32"/>
          <p:cNvSpPr txBox="1">
            <a:spLocks noGrp="1"/>
          </p:cNvSpPr>
          <p:nvPr>
            <p:ph type="body" idx="1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469" name="Google Shape;46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California’s Top Cities with Highest Distribution</a:t>
            </a:r>
            <a:endParaRPr/>
          </a:p>
        </p:txBody>
      </p:sp>
      <p:pic>
        <p:nvPicPr>
          <p:cNvPr id="475" name="Google Shape;475;p34" descr="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481" name="Google Shape;481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Virginia’s Top Cities with Highest Distribution</a:t>
            </a:r>
            <a:endParaRPr/>
          </a:p>
        </p:txBody>
      </p:sp>
      <p:pic>
        <p:nvPicPr>
          <p:cNvPr id="487" name="Google Shape;487;p36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b0ae6dd089_1_1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08" name="Google Shape;108;gb0ae6dd089_1_13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b0ae6dd089_1_1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b0ae6dd089_1_1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b0ae6dd089_1_13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b0ae6dd089_1_1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b0ae6dd089_1_1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0ae6dd089_1_13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b0ae6dd089_1_1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b0ae6dd089_1_1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b0ae6dd089_1_13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b0ae6dd089_1_1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b0ae6dd089_1_13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b0ae6dd089_1_1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b0ae6dd089_1_13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b0ae6dd089_1_1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b0ae6dd089_1_13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b0ae6dd089_1_13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b0ae6dd089_1_13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0ae6dd089_1_1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b0ae6dd089_1_1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b0ae6dd089_1_1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gb0ae6dd089_1_13"/>
          <p:cNvSpPr txBox="1">
            <a:spLocks noGrp="1"/>
          </p:cNvSpPr>
          <p:nvPr>
            <p:ph type="title"/>
          </p:nvPr>
        </p:nvSpPr>
        <p:spPr>
          <a:xfrm>
            <a:off x="4147380" y="11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 Details</a:t>
            </a:r>
            <a:endParaRPr/>
          </a:p>
        </p:txBody>
      </p:sp>
      <p:sp>
        <p:nvSpPr>
          <p:cNvPr id="130" name="Google Shape;130;gb0ae6dd089_1_13"/>
          <p:cNvSpPr txBox="1">
            <a:spLocks noGrp="1"/>
          </p:cNvSpPr>
          <p:nvPr>
            <p:ph type="body" idx="1"/>
          </p:nvPr>
        </p:nvSpPr>
        <p:spPr>
          <a:xfrm>
            <a:off x="3352800" y="2103375"/>
            <a:ext cx="81522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Pain Pills in the USA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Size: 12GB subset from 74GB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https://www.kaggle.com/paultimothymooney/pain-pills-in-the-usa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https://github.com/aleksUIX/CIS5200-team5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(Virginia)</a:t>
            </a:r>
            <a:endParaRPr/>
          </a:p>
        </p:txBody>
      </p:sp>
      <p:pic>
        <p:nvPicPr>
          <p:cNvPr id="493" name="Google Shape;493;p37" descr="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Kentucky’s Top Cities with highest Distribution</a:t>
            </a:r>
            <a:endParaRPr/>
          </a:p>
        </p:txBody>
      </p:sp>
      <p:pic>
        <p:nvPicPr>
          <p:cNvPr id="499" name="Google Shape;499;p38" descr="Chart, bar chart, funnel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id="505" name="Google Shape;505;p39" descr="A picture containing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>
            <a:spLocks noGrp="1"/>
          </p:cNvSpPr>
          <p:nvPr>
            <p:ph type="ctrTitle"/>
          </p:nvPr>
        </p:nvSpPr>
        <p:spPr>
          <a:xfrm>
            <a:off x="5112275" y="723900"/>
            <a:ext cx="5998840" cy="197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Pain pills in the USA</a:t>
            </a:r>
            <a:b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68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Washington Post | Kaggle</a:t>
            </a:r>
            <a:endParaRPr sz="4680" b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ETL for ARCOS section of buyers of pain pills’ Components and their transactions in the USA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(Query4)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l="13597" r="13596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278296" y="173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	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1"/>
          <p:cNvSpPr txBox="1">
            <a:spLocks noGrp="1"/>
          </p:cNvSpPr>
          <p:nvPr>
            <p:ph type="body" idx="1"/>
          </p:nvPr>
        </p:nvSpPr>
        <p:spPr>
          <a:xfrm>
            <a:off x="119270" y="1222815"/>
            <a:ext cx="11582400" cy="239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3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distribution of every buyer of controlled drugs for the top N buyers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Locations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Date of Top N transaction</a:t>
            </a:r>
            <a:endParaRPr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Amount of Top N transaction</a:t>
            </a:r>
            <a:endParaRPr sz="2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413424"/>
            <a:ext cx="6864625" cy="4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361122" y="19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Preparing the data for the Queries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2"/>
          <p:cNvSpPr txBox="1">
            <a:spLocks noGrp="1"/>
          </p:cNvSpPr>
          <p:nvPr>
            <p:ph type="body" idx="1"/>
          </p:nvPr>
        </p:nvSpPr>
        <p:spPr>
          <a:xfrm>
            <a:off x="215348" y="1335294"/>
            <a:ext cx="105156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Original data is a tsv file with 42 columns</a:t>
            </a:r>
            <a:endParaRPr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columns are interesting for the queries </a:t>
            </a:r>
            <a:endParaRPr/>
          </a:p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table is created in hive that include everything in the data</a:t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6" name="Google Shape;526;p42"/>
          <p:cNvGraphicFramePr/>
          <p:nvPr/>
        </p:nvGraphicFramePr>
        <p:xfrm>
          <a:off x="1345372" y="2941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{7E9691FF-ECA4-4B8D-ACB9-CCA4831C7AA2}</a:tableStyleId>
              </a:tblPr>
              <a:tblGrid>
                <a:gridCol w="230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 TABLE if not exists pain_pills (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REPORTER_DEA_NO 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BUYER_ADDL_CO_INFO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ORDER_FORM_NO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 FORMAT DELIMITED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REPORTER_BUS_ACT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BUYER_ADDRESS1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CORRECTION_NO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FIELDS TERMINATED BY '\t'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BUYER_ADDRESS2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STORED AS TEXTFILE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REPORTER_ADDL_CO_INFO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BUYER_CITY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TRANSACTION_DATE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 "/user/fmamagh2/Group5"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REPORTER_ADDRESS1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BUYER_STATE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CALC_BASE_WT_IN_GM FLOAT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TBLPROPERTIES ('skip.header.line.count'='1');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REPORTER_ADDRESS2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BUYER_ZIP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DOSAGE_UNIT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REPORTER_CITY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BUYER_COUNTY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TRANSACTION_ID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REPORTER_STATE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TRANSACTION_CODE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REPORTER_ZIP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DRUG_CODE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Ingredient_Name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REPORTER_COUNTY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NDC_NO BIGINT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BUYER_DEA_NO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MME_Conversion_Factor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BUYER_BUS_ACT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Combined_Labeler_Name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Revised_Company_Name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ACTION_INDICATOR INT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Reporter_family STRING , 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dos_str INT)</a:t>
                      </a:r>
                      <a:endParaRPr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96078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lang="en-US" sz="374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to pig interactive mode using Grunt Shell and sharing data between Hive and Pig by HCatalog</a:t>
            </a:r>
            <a:endParaRPr sz="3740" b="0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>
            <a:spLocks noGrp="1"/>
          </p:cNvSpPr>
          <p:nvPr>
            <p:ph type="body" idx="1"/>
          </p:nvPr>
        </p:nvSpPr>
        <p:spPr>
          <a:xfrm>
            <a:off x="599661" y="1273069"/>
            <a:ext cx="10515600" cy="19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pig –useHCatalog</a:t>
            </a:r>
            <a:endParaRPr sz="25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Load all data into pig based on hive database</a:t>
            </a:r>
            <a:endParaRPr/>
          </a:p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Extract the interesting fields for ETL Processing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15030" y="2718078"/>
            <a:ext cx="1072795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 -useHCatalog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= LOAD 'fmamagh2.pain_pills' using org.apache.hive.hcatalog.pig.HCatLoader();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Buyers = foreach data generate buyer_dea_no, buyer_bus_act,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buyer_name, buyer_address1,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buyer_address2, buyer_city,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buyer_state, buyer_zip, buyer_county,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drug_code, drug_name, quantity,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transaction_date;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4747846"/>
            <a:ext cx="5486400" cy="211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Based on Types of Drugs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body" idx="1"/>
          </p:nvPr>
        </p:nvSpPr>
        <p:spPr>
          <a:xfrm>
            <a:off x="355324" y="1822450"/>
            <a:ext cx="3839817" cy="49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380"/>
              <a:t>Two categories of drugs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355324" y="2367375"/>
            <a:ext cx="6096000" cy="257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 = foreach Buyers generate drug_code, drug_name;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Drugname = DISTINCT c;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dump Drugname;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(9143,OXYCODONE)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(,DRUG_NAME)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(9193,HYDROCODONE)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74" y="4943757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4"/>
          <p:cNvSpPr txBox="1"/>
          <p:nvPr/>
        </p:nvSpPr>
        <p:spPr>
          <a:xfrm>
            <a:off x="6096000" y="1771029"/>
            <a:ext cx="6096000" cy="79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Buyers based on their drug category purchase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6273662" y="2617580"/>
            <a:ext cx="6096000" cy="11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 Buyers INTO B_OXY IF drug_name == 'OXYCODONE', B_HYDRO IF drug_name == 'HYDROCODONE' 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the top 100 Buyers of Oxycodone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306457" y="1189520"/>
            <a:ext cx="1157908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 = foreach B_OXY generate buyer_dea_no, drug_name, quantity;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bo2 = group bo1 by buyer_dea_no;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describe bo2;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bo_total = foreach bo2 generate group, SUM(bo1.quantity) As total;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bo_sort = ORDER bo_total BY total desc;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bo100 = limit bo_sort 100;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 = JOIN bo100 BY group, boName BY buyer_dea_no;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oxy_total2 = foreach oxy_total1 generate boName::buyer_dea_no AS buyer_dea_no , boName::buyer_name AS buyer_name , boName::drug_name AS drug_name , bo100::total AS total;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oxy_total100 = ORDER oxy_total2 BY total DESC;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oxy_total100 INTO 'Buyers/oxytotal';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81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100 Buyers of Oxycodone</a:t>
            </a:r>
            <a:endParaRPr/>
          </a:p>
        </p:txBody>
      </p:sp>
      <p:pic>
        <p:nvPicPr>
          <p:cNvPr id="556" name="Google Shape;556;p46" descr="Graphical user interface, char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070" y="719237"/>
            <a:ext cx="11392780" cy="620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ae6dd089_1_40"/>
          <p:cNvSpPr txBox="1">
            <a:spLocks noGrp="1"/>
          </p:cNvSpPr>
          <p:nvPr>
            <p:ph type="title"/>
          </p:nvPr>
        </p:nvSpPr>
        <p:spPr>
          <a:xfrm>
            <a:off x="2760900" y="127150"/>
            <a:ext cx="94311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FLOWCHART OF DATA ANALYSIS</a:t>
            </a:r>
            <a:endParaRPr/>
          </a:p>
        </p:txBody>
      </p:sp>
      <p:sp>
        <p:nvSpPr>
          <p:cNvPr id="136" name="Google Shape;136;gb0ae6dd089_1_40"/>
          <p:cNvSpPr/>
          <p:nvPr/>
        </p:nvSpPr>
        <p:spPr>
          <a:xfrm>
            <a:off x="4695788" y="2637800"/>
            <a:ext cx="362100" cy="53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b0ae6dd089_1_40"/>
          <p:cNvSpPr/>
          <p:nvPr/>
        </p:nvSpPr>
        <p:spPr>
          <a:xfrm>
            <a:off x="6352138" y="5747800"/>
            <a:ext cx="743400" cy="23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b0ae6dd089_1_40"/>
          <p:cNvSpPr/>
          <p:nvPr/>
        </p:nvSpPr>
        <p:spPr>
          <a:xfrm>
            <a:off x="3676750" y="1520625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 data from ARCOS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b0ae6dd089_1_40"/>
          <p:cNvSpPr/>
          <p:nvPr/>
        </p:nvSpPr>
        <p:spPr>
          <a:xfrm>
            <a:off x="3561050" y="3306175"/>
            <a:ext cx="2631600" cy="110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Uploaded the t</a:t>
            </a:r>
            <a:r>
              <a:rPr lang="en-US">
                <a:solidFill>
                  <a:schemeClr val="dk1"/>
                </a:solidFill>
              </a:rPr>
              <a:t>sv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into HDFS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b0ae6dd089_1_40"/>
          <p:cNvSpPr/>
          <p:nvPr/>
        </p:nvSpPr>
        <p:spPr>
          <a:xfrm>
            <a:off x="3539150" y="5209625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>
                <a:solidFill>
                  <a:schemeClr val="dk1"/>
                </a:solidFill>
              </a:rPr>
              <a:t>tables and relations using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Hive and Pig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b0ae6dd089_1_40"/>
          <p:cNvSpPr/>
          <p:nvPr/>
        </p:nvSpPr>
        <p:spPr>
          <a:xfrm>
            <a:off x="6730800" y="3018225"/>
            <a:ext cx="2582700" cy="1497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and Edit data details in Microsoft Excel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b0ae6dd089_1_40"/>
          <p:cNvSpPr/>
          <p:nvPr/>
        </p:nvSpPr>
        <p:spPr>
          <a:xfrm>
            <a:off x="8707725" y="1520613"/>
            <a:ext cx="3164700" cy="1497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Spatial-Temporal diagrams, pie charts </a:t>
            </a:r>
            <a:r>
              <a:rPr lang="en-US">
                <a:solidFill>
                  <a:schemeClr val="dk1"/>
                </a:solidFill>
              </a:rPr>
              <a:t>and other graphs to visualize the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b0ae6dd089_1_40"/>
          <p:cNvSpPr/>
          <p:nvPr/>
        </p:nvSpPr>
        <p:spPr>
          <a:xfrm>
            <a:off x="4695800" y="4583250"/>
            <a:ext cx="362100" cy="53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b0ae6dd089_1_40"/>
          <p:cNvSpPr/>
          <p:nvPr/>
        </p:nvSpPr>
        <p:spPr>
          <a:xfrm>
            <a:off x="8074225" y="4754813"/>
            <a:ext cx="244500" cy="45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b0ae6dd089_1_40"/>
          <p:cNvSpPr/>
          <p:nvPr/>
        </p:nvSpPr>
        <p:spPr>
          <a:xfrm>
            <a:off x="9390725" y="3287875"/>
            <a:ext cx="244500" cy="454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b0ae6dd089_1_40"/>
          <p:cNvGrpSpPr/>
          <p:nvPr/>
        </p:nvGrpSpPr>
        <p:grpSpPr>
          <a:xfrm>
            <a:off x="-5" y="0"/>
            <a:ext cx="12068166" cy="6725768"/>
            <a:chOff x="-417513" y="0"/>
            <a:chExt cx="12584115" cy="6853238"/>
          </a:xfrm>
        </p:grpSpPr>
        <p:sp>
          <p:nvSpPr>
            <p:cNvPr id="147" name="Google Shape;147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b0ae6dd089_1_40"/>
          <p:cNvGrpSpPr/>
          <p:nvPr/>
        </p:nvGrpSpPr>
        <p:grpSpPr>
          <a:xfrm>
            <a:off x="-98705" y="293650"/>
            <a:ext cx="12068166" cy="6725768"/>
            <a:chOff x="-417513" y="0"/>
            <a:chExt cx="12584115" cy="6853238"/>
          </a:xfrm>
        </p:grpSpPr>
        <p:sp>
          <p:nvSpPr>
            <p:cNvPr id="169" name="Google Shape;169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9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b0ae6dd089_1_40"/>
          <p:cNvSpPr/>
          <p:nvPr/>
        </p:nvSpPr>
        <p:spPr>
          <a:xfrm>
            <a:off x="7095550" y="5343850"/>
            <a:ext cx="2675400" cy="104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Output new file in ‘CSV’ or ‘TSV’ format to local hard drive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b0ae6dd089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00" y="1583800"/>
            <a:ext cx="1239125" cy="1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b0ae6dd089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328" y="3173500"/>
            <a:ext cx="1315500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b0ae6dd089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127" y="5187524"/>
            <a:ext cx="1902423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b0ae6dd089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8445" y="5116450"/>
            <a:ext cx="2041004" cy="14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b0ae6dd089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1650" y="3614948"/>
            <a:ext cx="2040999" cy="79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b0ae6dd089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8725" y="1520625"/>
            <a:ext cx="1902425" cy="85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title"/>
          </p:nvPr>
        </p:nvSpPr>
        <p:spPr>
          <a:xfrm>
            <a:off x="374373" y="139838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187186" y="1360113"/>
            <a:ext cx="11817627" cy="262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Buyer_oxy1 = group B_OXY BY buyer_dea_no;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Buyer_oxy2 = foreach Buyer_oxy1{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sorted = ORDER B_OXY BY quantity DESC;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high_qty = limit sorted 2;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generate group, FLATTEN(high_qty);};  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Buyer_oxy3 = JOIN oxy_total100 BY buyer_dea_no , Buyer_oxy2 BY group;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title"/>
          </p:nvPr>
        </p:nvSpPr>
        <p:spPr>
          <a:xfrm>
            <a:off x="187186" y="34550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100(Cont’d)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187187" y="994155"/>
            <a:ext cx="11817627" cy="5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the date format for 3D map in excel</a:t>
            </a:r>
            <a:endParaRPr sz="28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187186" y="1542254"/>
            <a:ext cx="11817627" cy="204530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Buyers_Detail1 = foreach Buyer_oxy3 generate oxy_total100::buyer_dea_no AS buyer_dea_no, Buyer_oxy2::high_qty::buyer_bus_act AS buyer_bus_act, oxy_total100::buyer_name AS buyer_name, …, Buyer_oxy2::high_qty::quantity AS quantity, Buyer_oxy2::high_qty::transaction_date AS Date;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135831" y="3783636"/>
            <a:ext cx="11630440" cy="30363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 = foreach Buyers_Detail1 generate buyer_dea_no, buyer_bus_act, buyer_name, buyer_name_dtl, buyer_address1, buyer_address2, buyer_city, buyer_state, buyer_zip, buyer_county, drug_name, quantity, CONCAT(SUBSTRING(Date,0,2),'/',SUBSTRING(Date,2,4),'/',SUBSTRING(Date,4,9)) AS Date;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0" y="0"/>
            <a:ext cx="12046226" cy="96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Top 100 Oxycodone Buyers, accumulated by amount of Top 2 purchases </a:t>
            </a:r>
            <a:endParaRPr sz="2800" b="0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462" y="946703"/>
            <a:ext cx="10508973" cy="591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3501887" y="1838393"/>
            <a:ext cx="4542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b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b0ae6dd089_1_10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02" name="Google Shape;202;gb0ae6dd089_1_105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b0ae6dd089_1_10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b0ae6dd089_1_10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b0ae6dd089_1_105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b0ae6dd089_1_10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b0ae6dd089_1_10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5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b0ae6dd089_1_105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b0ae6dd089_1_10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b0ae6dd089_1_10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b0ae6dd089_1_105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b0ae6dd089_1_10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b0ae6dd089_1_105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b0ae6dd089_1_10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gb0ae6dd089_1_105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b0ae6dd089_1_10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b0ae6dd089_1_105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76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b0ae6dd089_1_105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b0ae6dd089_1_105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b0ae6dd089_1_10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b0ae6dd089_1_10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b0ae6dd089_1_10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gb0ae6dd089_1_105"/>
          <p:cNvSpPr txBox="1">
            <a:spLocks noGrp="1"/>
          </p:cNvSpPr>
          <p:nvPr>
            <p:ph type="title"/>
          </p:nvPr>
        </p:nvSpPr>
        <p:spPr>
          <a:xfrm>
            <a:off x="4868380" y="366786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</a:t>
            </a:r>
            <a:endParaRPr/>
          </a:p>
        </p:txBody>
      </p:sp>
      <p:sp>
        <p:nvSpPr>
          <p:cNvPr id="224" name="Google Shape;224;gb0ae6dd089_1_105"/>
          <p:cNvSpPr txBox="1">
            <a:spLocks noGrp="1"/>
          </p:cNvSpPr>
          <p:nvPr>
            <p:ph type="body" idx="1"/>
          </p:nvPr>
        </p:nvSpPr>
        <p:spPr>
          <a:xfrm>
            <a:off x="4274700" y="1984199"/>
            <a:ext cx="7917300" cy="4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Defined 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Automation of Reports and Consolidated Orders System (ARCOS) is the automated system developed by DEA to monitor selected controlled substances.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for ARCOS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pic>
        <p:nvPicPr>
          <p:cNvPr id="225" name="Google Shape;225;gb0ae6dd089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4149625" cy="304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0ae6dd089_1_1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b="1"/>
              <a:t>Specifications</a:t>
            </a:r>
            <a:endParaRPr b="1"/>
          </a:p>
        </p:txBody>
      </p:sp>
      <p:sp>
        <p:nvSpPr>
          <p:cNvPr id="231" name="Google Shape;231;gb0ae6dd089_1_1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Cluster version: </a:t>
            </a:r>
            <a:r>
              <a:rPr lang="en-US" sz="3800" b="1" dirty="0">
                <a:solidFill>
                  <a:schemeClr val="dk1"/>
                </a:solidFill>
              </a:rPr>
              <a:t>20.3.3-20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Cluster number of nodes:</a:t>
            </a:r>
            <a:r>
              <a:rPr lang="en-US" sz="3800" b="1" dirty="0">
                <a:solidFill>
                  <a:schemeClr val="dk1"/>
                </a:solidFill>
              </a:rPr>
              <a:t>3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Memory size: </a:t>
            </a:r>
            <a:r>
              <a:rPr lang="en-US" sz="3800" b="1" dirty="0">
                <a:solidFill>
                  <a:schemeClr val="dk1"/>
                </a:solidFill>
              </a:rPr>
              <a:t>180 GB RAM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 dirty="0">
                <a:solidFill>
                  <a:schemeClr val="dk1"/>
                </a:solidFill>
              </a:rPr>
              <a:t>Storage: </a:t>
            </a:r>
            <a:r>
              <a:rPr lang="en-US" sz="3800" b="1">
                <a:solidFill>
                  <a:schemeClr val="dk1"/>
                </a:solidFill>
              </a:rPr>
              <a:t>960 GB</a:t>
            </a:r>
            <a:endParaRPr lang="en-US" sz="3800" b="1" dirty="0">
              <a:solidFill>
                <a:schemeClr val="dk1"/>
              </a:solidFill>
            </a:endParaRPr>
          </a:p>
        </p:txBody>
      </p:sp>
      <p:pic>
        <p:nvPicPr>
          <p:cNvPr id="232" name="Google Shape;232;gb0ae6dd089_1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4970" y="1536633"/>
            <a:ext cx="5204169" cy="411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Market Share</a:t>
            </a:r>
            <a:endParaRPr/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Top 15 product</a:t>
            </a:r>
            <a:endParaRPr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l="9249" r="36147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8" name="Google Shape;248;p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9411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"/>
          <p:cNvSpPr txBox="1"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Why market share is important?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" descr="Bar Graph with Upward Tre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337" y="2416047"/>
            <a:ext cx="3346704" cy="334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“Because market share is a key indicator of market competitiveness, it enables executives to judge total market growth or decline, identify key trends in consumer behavior and see their market potential and market opportunity.”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----Buxton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8" name="Google Shape;278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254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54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588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45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main table with original data</a:t>
            </a:r>
            <a:endParaRPr/>
          </a:p>
        </p:txBody>
      </p:sp>
      <p:sp>
        <p:nvSpPr>
          <p:cNvPr id="300" name="Google Shape;300;p3"/>
          <p:cNvSpPr txBox="1">
            <a:spLocks noGrp="1"/>
          </p:cNvSpPr>
          <p:nvPr>
            <p:ph type="body" idx="1"/>
          </p:nvPr>
        </p:nvSpPr>
        <p:spPr>
          <a:xfrm>
            <a:off x="4069080" y="2157984"/>
            <a:ext cx="66751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create external table if not exists painpilldata (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reporter_dea_no string, reporter_bus_act string, reporter_name string, reporter_addl_co_info string, reporter_address1 string, reporter_address2 string, reporter_city string, reporter_state string, reporter_zip string, reporter_county string, buyer_dea_no string, buyer_bus_act string, buyer_name string, buyer_addl_co_info string, buyer_address1 string, buyer_address2 string, buyer_city string, buyer_state string, buyer_zip string, buyer_county string, transaction_code string, drug_code string, ndc_no string, drug_name string, quantity int, unit int, action_indicator string, order_form_no string, correction_no string, strength string, transaction_date string, calc_base_wt_in_gm float, dosage_unit int, transaction_id string, product_name string, ingredient_name string, measure string, mme_conversion_factor string, combined_labeler_name string, revised_company_name string, reporter_family string, dos_str int 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STORED AS TEXTFILE LOCATION '/user/jliu2/Painpill'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TBLPROPERTIES ("skip.header.line.count"="1");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2482</Words>
  <Application>Microsoft Office PowerPoint</Application>
  <PresentationFormat>Widescreen</PresentationFormat>
  <Paragraphs>262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Droid Sans Mono</vt:lpstr>
      <vt:lpstr>Avenir</vt:lpstr>
      <vt:lpstr>Calibri</vt:lpstr>
      <vt:lpstr>Roboto</vt:lpstr>
      <vt:lpstr>Arial</vt:lpstr>
      <vt:lpstr>Times New Roman</vt:lpstr>
      <vt:lpstr>Office Theme</vt:lpstr>
      <vt:lpstr>INTRODUCTION</vt:lpstr>
      <vt:lpstr>Team #5 Members</vt:lpstr>
      <vt:lpstr>Dataset Details</vt:lpstr>
      <vt:lpstr>FLOWCHART OF DATA ANALYSIS</vt:lpstr>
      <vt:lpstr>ARCOS </vt:lpstr>
      <vt:lpstr>Specifications</vt:lpstr>
      <vt:lpstr>Market Share</vt:lpstr>
      <vt:lpstr>Why market share is important?</vt:lpstr>
      <vt:lpstr>Create main table with original data</vt:lpstr>
      <vt:lpstr>Create a table with Market Share by products</vt:lpstr>
      <vt:lpstr>PowerPoint Presentation</vt:lpstr>
      <vt:lpstr>Create a table with Market Share by Top15 Products</vt:lpstr>
      <vt:lpstr>PowerPoint Presentation</vt:lpstr>
      <vt:lpstr>Top 15 Painpill Product Market Share</vt:lpstr>
      <vt:lpstr>Pain pills</vt:lpstr>
      <vt:lpstr>Analysis: sales breakdown by state / year</vt:lpstr>
      <vt:lpstr>PowerPoint Presentation</vt:lpstr>
      <vt:lpstr>Process</vt:lpstr>
      <vt:lpstr>PowerPoint Presentation</vt:lpstr>
      <vt:lpstr>USA Trend over time – quantity (average) </vt:lpstr>
      <vt:lpstr>Query 3 with Pig</vt:lpstr>
      <vt:lpstr>What we know so far…</vt:lpstr>
      <vt:lpstr>Distribution By City</vt:lpstr>
      <vt:lpstr>Code (1)</vt:lpstr>
      <vt:lpstr>Code (2)</vt:lpstr>
      <vt:lpstr>Code (3)</vt:lpstr>
      <vt:lpstr>California’s Top Cities with Highest Distribution</vt:lpstr>
      <vt:lpstr>Result (Map)</vt:lpstr>
      <vt:lpstr>Virginia’s Top Cities with Highest Distribution</vt:lpstr>
      <vt:lpstr>Top Distributed Cities (Virginia)</vt:lpstr>
      <vt:lpstr>Kentucky’s Top Cities with highest Distribution</vt:lpstr>
      <vt:lpstr>Top Distributed Cities (Kentucky)</vt:lpstr>
      <vt:lpstr>Pain pills in the USA From The Washington Post | Kaggle</vt:lpstr>
      <vt:lpstr>Objective </vt:lpstr>
      <vt:lpstr>Preparing the data for the Queries</vt:lpstr>
      <vt:lpstr>PowerPoint Presentation</vt:lpstr>
      <vt:lpstr>Filtering Data Based on Types of Drugs</vt:lpstr>
      <vt:lpstr>Extracting the top 100 Buyers of Oxycodone</vt:lpstr>
      <vt:lpstr>Top 100 Buyers of Oxycodone</vt:lpstr>
      <vt:lpstr>List of Top 2 purchases per each Oxycodone buyer in Top 100</vt:lpstr>
      <vt:lpstr>List of Top 2 purchases per each Oxycodone buyer in Top 100(Cont’d)</vt:lpstr>
      <vt:lpstr>PowerPoint Presentation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Liu, Jinhui</dc:creator>
  <cp:lastModifiedBy>Aleksander Sekowski</cp:lastModifiedBy>
  <cp:revision>2</cp:revision>
  <dcterms:created xsi:type="dcterms:W3CDTF">2020-12-07T18:16:42Z</dcterms:created>
  <dcterms:modified xsi:type="dcterms:W3CDTF">2020-12-10T02:55:20Z</dcterms:modified>
</cp:coreProperties>
</file>